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2"/>
  </p:notesMasterIdLst>
  <p:sldIdLst>
    <p:sldId id="376" r:id="rId2"/>
    <p:sldId id="432" r:id="rId3"/>
    <p:sldId id="433" r:id="rId4"/>
    <p:sldId id="434" r:id="rId5"/>
    <p:sldId id="435" r:id="rId6"/>
    <p:sldId id="436" r:id="rId7"/>
    <p:sldId id="437" r:id="rId8"/>
    <p:sldId id="438" r:id="rId9"/>
    <p:sldId id="440" r:id="rId10"/>
    <p:sldId id="44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9"/>
    <p:restoredTop sz="83953" autoAdjust="0"/>
  </p:normalViewPr>
  <p:slideViewPr>
    <p:cSldViewPr snapToGrid="0" snapToObjects="1">
      <p:cViewPr>
        <p:scale>
          <a:sx n="92" d="100"/>
          <a:sy n="92" d="100"/>
        </p:scale>
        <p:origin x="77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ED89A-6D57-1B44-AB80-3CA40B8DDCC0}" type="datetimeFigureOut">
              <a:rPr lang="en-US" smtClean="0"/>
              <a:t>12/29/18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CE51-D584-A54E-9E4B-574214F3A406}" type="slidenum">
              <a:rPr lang="en-US" smtClean="0"/>
              <a:t>‹#›</a:t>
            </a:fld>
            <a:endParaRPr lang="en-US"/>
          </a:p>
        </p:txBody>
      </p:sp>
    </p:spTree>
    <p:extLst>
      <p:ext uri="{BB962C8B-B14F-4D97-AF65-F5344CB8AC3E}">
        <p14:creationId xmlns:p14="http://schemas.microsoft.com/office/powerpoint/2010/main" val="794406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Solid suppositories are the most common dosage form used for rectal drug administration and represent greater than 98% of all rectal dosage forms.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2-these are torpedo-shaped dosage forms composed of fatty bases (low-melting) or water-soluble bases (dissolving), which vary in weight from 1g (children) to 2.5 g (adult).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906E5E6-9431-454F-9EB6-86CAB9295A60}" type="slidenum">
              <a:rPr lang="en-US" smtClean="0"/>
              <a:t>2</a:t>
            </a:fld>
            <a:endParaRPr lang="en-US"/>
          </a:p>
        </p:txBody>
      </p:sp>
    </p:spTree>
    <p:extLst>
      <p:ext uri="{BB962C8B-B14F-4D97-AF65-F5344CB8AC3E}">
        <p14:creationId xmlns:p14="http://schemas.microsoft.com/office/powerpoint/2010/main" val="31538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Properties of an Ideal Base </a:t>
            </a:r>
            <a:endParaRPr lang="en-US" dirty="0" smtClean="0"/>
          </a:p>
          <a:p>
            <a:r>
              <a:rPr lang="en-US" dirty="0" smtClean="0"/>
              <a:t>There are a number of inter-related biopharmaceutical and technological aspects to be considered when choosing the correct base for a specific drug. </a:t>
            </a:r>
          </a:p>
          <a:p>
            <a:r>
              <a:rPr lang="en-US" dirty="0" smtClean="0"/>
              <a:t>An ideal base should-: </a:t>
            </a:r>
          </a:p>
          <a:p>
            <a:r>
              <a:rPr lang="en-US" dirty="0" smtClean="0"/>
              <a:t>1. Melt (fatty base) or disintegrate, i.e. mix and dissolve, in the rectal fluids (water soluble base) at temperatures just below body temperature. </a:t>
            </a:r>
          </a:p>
          <a:p>
            <a:r>
              <a:rPr lang="en-US" dirty="0" smtClean="0"/>
              <a:t>2. Release easily from the suppository mold </a:t>
            </a:r>
          </a:p>
          <a:p>
            <a:r>
              <a:rPr lang="en-US" dirty="0" smtClean="0"/>
              <a:t>3. Be of the correct viscosity when molten to inhibit sedimentation but still allow the melt to flow into the mold and over the mucus membranes </a:t>
            </a:r>
          </a:p>
          <a:p>
            <a:r>
              <a:rPr lang="en-US" dirty="0" smtClean="0"/>
              <a:t>4. Be non-toxic and non-irritant to sensitive and inflamed tissue </a:t>
            </a:r>
          </a:p>
          <a:p>
            <a:r>
              <a:rPr lang="en-US" dirty="0" smtClean="0"/>
              <a:t>5. Show chemical and physical stability </a:t>
            </a:r>
          </a:p>
          <a:p>
            <a:r>
              <a:rPr lang="en-US" dirty="0" smtClean="0"/>
              <a:t>6. Be compatible with a range of drugs</a:t>
            </a:r>
          </a:p>
          <a:p>
            <a:endParaRPr lang="en-US" dirty="0"/>
          </a:p>
        </p:txBody>
      </p:sp>
      <p:sp>
        <p:nvSpPr>
          <p:cNvPr id="4" name="Slide Number Placeholder 3"/>
          <p:cNvSpPr>
            <a:spLocks noGrp="1"/>
          </p:cNvSpPr>
          <p:nvPr>
            <p:ph type="sldNum" sz="quarter" idx="10"/>
          </p:nvPr>
        </p:nvSpPr>
        <p:spPr/>
        <p:txBody>
          <a:bodyPr/>
          <a:lstStyle/>
          <a:p>
            <a:fld id="{E906E5E6-9431-454F-9EB6-86CAB9295A60}" type="slidenum">
              <a:rPr lang="en-US" smtClean="0"/>
              <a:t>3</a:t>
            </a:fld>
            <a:endParaRPr lang="en-US"/>
          </a:p>
        </p:txBody>
      </p:sp>
    </p:spTree>
    <p:extLst>
      <p:ext uri="{BB962C8B-B14F-4D97-AF65-F5344CB8AC3E}">
        <p14:creationId xmlns:p14="http://schemas.microsoft.com/office/powerpoint/2010/main" val="18412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Specifications for Suppository Bases </a:t>
            </a:r>
            <a:endParaRPr lang="en-US" dirty="0" smtClean="0"/>
          </a:p>
          <a:p>
            <a:r>
              <a:rPr lang="en-US" b="1" dirty="0" smtClean="0"/>
              <a:t> </a:t>
            </a:r>
            <a:endParaRPr lang="en-US" dirty="0" smtClean="0"/>
          </a:p>
          <a:p>
            <a:r>
              <a:rPr lang="en-US" b="1" dirty="0" smtClean="0"/>
              <a:t>Melting Range </a:t>
            </a:r>
            <a:endParaRPr lang="en-US" dirty="0" smtClean="0"/>
          </a:p>
          <a:p>
            <a:r>
              <a:rPr lang="en-US" dirty="0" smtClean="0"/>
              <a:t>Since fats do not have sharp melting points their melting characteristics are expressed as a range indicating the temperature at which the fat starts to melt and the temperature at which it is completely melted. This range should be narrow enough to give rapid solidification during manufacture to prevent aggregation of suspended drug but slow enough to prevent faults and fissures forming. </a:t>
            </a:r>
          </a:p>
          <a:p>
            <a:r>
              <a:rPr lang="en-US" b="1" dirty="0" smtClean="0"/>
              <a:t> </a:t>
            </a:r>
            <a:endParaRPr lang="en-US" dirty="0" smtClean="0"/>
          </a:p>
          <a:p>
            <a:r>
              <a:rPr lang="en-US" b="1" dirty="0" smtClean="0"/>
              <a:t>Acid Value </a:t>
            </a:r>
            <a:endParaRPr lang="en-US" dirty="0" smtClean="0"/>
          </a:p>
          <a:p>
            <a:r>
              <a:rPr lang="en-US" dirty="0" smtClean="0"/>
              <a:t>The acid value is the number of milligrams of potassium hydroxide required to neutralize the free fatty acids in 1gm of base. Low acid values (below 3) are important for good suppository bases as free acids may react with other ingredients and can also cause irritation when in contact with the mucus membranes. </a:t>
            </a:r>
          </a:p>
          <a:p>
            <a:r>
              <a:rPr lang="en-US" dirty="0" smtClean="0"/>
              <a:t> </a:t>
            </a:r>
          </a:p>
          <a:p>
            <a:r>
              <a:rPr lang="en-US" b="1" dirty="0" smtClean="0"/>
              <a:t>Water Number (Hydroxyl Value) </a:t>
            </a:r>
            <a:endParaRPr lang="en-US" dirty="0" smtClean="0"/>
          </a:p>
          <a:p>
            <a:r>
              <a:rPr lang="en-US" dirty="0" smtClean="0"/>
              <a:t>The water number is the weight of water (g) that can be incorporated into 100g of base. This number is related to the amount of mono- and di-glycerides present in the base. High water numbers aid the incorporation of drugs, but are avoided with drugs that undergo decomposition by hydrolysis. </a:t>
            </a:r>
          </a:p>
          <a:p>
            <a:r>
              <a:rPr lang="en-US" dirty="0" smtClean="0"/>
              <a:t>The water number can be increased by the addition surface active agents and other emulsifiers. This sometimes leads to the formation of a w/o emulsion in the rectum which should be avoided because it encourages slow release. </a:t>
            </a:r>
          </a:p>
          <a:p>
            <a:r>
              <a:rPr lang="en-US" dirty="0" smtClean="0"/>
              <a:t> </a:t>
            </a:r>
          </a:p>
          <a:p>
            <a:r>
              <a:rPr lang="en-US" b="1" dirty="0" smtClean="0"/>
              <a:t>Iodine number </a:t>
            </a:r>
            <a:endParaRPr lang="en-US" dirty="0" smtClean="0"/>
          </a:p>
          <a:p>
            <a:r>
              <a:rPr lang="en-US" dirty="0" smtClean="0"/>
              <a:t>The iodine number expresses the weight (g) of iodine that reacts with a 100 g of suppository base. The value gives an indication of the amount of unsaturated material. High iodine values indicate that rancidity on storage might occur. Values below 7 are usually specified.</a:t>
            </a:r>
          </a:p>
          <a:p>
            <a:endParaRPr lang="en-US" dirty="0"/>
          </a:p>
        </p:txBody>
      </p:sp>
      <p:sp>
        <p:nvSpPr>
          <p:cNvPr id="4" name="Slide Number Placeholder 3"/>
          <p:cNvSpPr>
            <a:spLocks noGrp="1"/>
          </p:cNvSpPr>
          <p:nvPr>
            <p:ph type="sldNum" sz="quarter" idx="10"/>
          </p:nvPr>
        </p:nvSpPr>
        <p:spPr/>
        <p:txBody>
          <a:bodyPr/>
          <a:lstStyle/>
          <a:p>
            <a:fld id="{E906E5E6-9431-454F-9EB6-86CAB9295A60}" type="slidenum">
              <a:rPr lang="en-US" smtClean="0"/>
              <a:t>5</a:t>
            </a:fld>
            <a:endParaRPr lang="en-US"/>
          </a:p>
        </p:txBody>
      </p:sp>
    </p:spTree>
    <p:extLst>
      <p:ext uri="{BB962C8B-B14F-4D97-AF65-F5344CB8AC3E}">
        <p14:creationId xmlns:p14="http://schemas.microsoft.com/office/powerpoint/2010/main" val="194887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accelerate oxidation of fats, on evaporation will crystalize drug, o/w emulsion</a:t>
            </a:r>
            <a:r>
              <a:rPr lang="en-US" baseline="0" dirty="0" smtClean="0"/>
              <a:t> not less than 50% to enhance the absorption, interaction between components of supp., and contamination</a:t>
            </a:r>
            <a:endParaRPr lang="en-US" dirty="0"/>
          </a:p>
        </p:txBody>
      </p:sp>
      <p:sp>
        <p:nvSpPr>
          <p:cNvPr id="4" name="Slide Number Placeholder 3"/>
          <p:cNvSpPr>
            <a:spLocks noGrp="1"/>
          </p:cNvSpPr>
          <p:nvPr>
            <p:ph type="sldNum" sz="quarter" idx="10"/>
          </p:nvPr>
        </p:nvSpPr>
        <p:spPr/>
        <p:txBody>
          <a:bodyPr/>
          <a:lstStyle/>
          <a:p>
            <a:fld id="{E906E5E6-9431-454F-9EB6-86CAB9295A60}" type="slidenum">
              <a:rPr lang="en-US" smtClean="0"/>
              <a:t>9</a:t>
            </a:fld>
            <a:endParaRPr lang="en-US"/>
          </a:p>
        </p:txBody>
      </p:sp>
    </p:spTree>
    <p:extLst>
      <p:ext uri="{BB962C8B-B14F-4D97-AF65-F5344CB8AC3E}">
        <p14:creationId xmlns:p14="http://schemas.microsoft.com/office/powerpoint/2010/main" val="96899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6E5E6-9431-454F-9EB6-86CAB9295A60}" type="slidenum">
              <a:rPr lang="en-US" smtClean="0"/>
              <a:t>10</a:t>
            </a:fld>
            <a:endParaRPr lang="en-US"/>
          </a:p>
        </p:txBody>
      </p:sp>
    </p:spTree>
    <p:extLst>
      <p:ext uri="{BB962C8B-B14F-4D97-AF65-F5344CB8AC3E}">
        <p14:creationId xmlns:p14="http://schemas.microsoft.com/office/powerpoint/2010/main" val="59158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5A661-5DBC-AA43-AFC7-4E75B23CD91E}"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pic>
        <p:nvPicPr>
          <p:cNvPr id="7" name="Picture 6"/>
          <p:cNvPicPr>
            <a:picLocks noChangeAspect="1"/>
          </p:cNvPicPr>
          <p:nvPr/>
        </p:nvPicPr>
        <p:blipFill>
          <a:blip r:embed="rId2"/>
          <a:stretch>
            <a:fillRect/>
          </a:stretch>
        </p:blipFill>
        <p:spPr>
          <a:xfrm>
            <a:off x="0" y="352838"/>
            <a:ext cx="9144000" cy="1432560"/>
          </a:xfrm>
          <a:prstGeom prst="rect">
            <a:avLst/>
          </a:prstGeom>
        </p:spPr>
      </p:pic>
    </p:spTree>
    <p:extLst>
      <p:ext uri="{BB962C8B-B14F-4D97-AF65-F5344CB8AC3E}">
        <p14:creationId xmlns:p14="http://schemas.microsoft.com/office/powerpoint/2010/main" val="76008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55857-5687-2D4C-898A-49C24CA21E16}"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67057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31D9E-D57F-2347-8635-98279C8D05D7}"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21233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853" y="688669"/>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453C-F16C-2240-9391-ED9F5F71AAFB}"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pic>
        <p:nvPicPr>
          <p:cNvPr id="7" name="Picture 6"/>
          <p:cNvPicPr>
            <a:picLocks noChangeAspect="1"/>
          </p:cNvPicPr>
          <p:nvPr/>
        </p:nvPicPr>
        <p:blipFill>
          <a:blip r:embed="rId2"/>
          <a:stretch>
            <a:fillRect/>
          </a:stretch>
        </p:blipFill>
        <p:spPr>
          <a:xfrm>
            <a:off x="0" y="0"/>
            <a:ext cx="9144000" cy="688669"/>
          </a:xfrm>
          <a:prstGeom prst="rect">
            <a:avLst/>
          </a:prstGeom>
        </p:spPr>
      </p:pic>
    </p:spTree>
    <p:extLst>
      <p:ext uri="{BB962C8B-B14F-4D97-AF65-F5344CB8AC3E}">
        <p14:creationId xmlns:p14="http://schemas.microsoft.com/office/powerpoint/2010/main" val="154577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623AA-55FA-094D-9F19-BE12E64947A9}"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79972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4EFA9-2EF6-564D-A721-A63013BD754D}" type="datetime1">
              <a:rPr lang="en-GB" smtClean="0"/>
              <a:t>29/12/2018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64013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D9CC2-072A-DD4C-8505-ADE3B878FC02}" type="datetime1">
              <a:rPr lang="en-GB" smtClean="0"/>
              <a:t>29/12/2018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97626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0657EA-7D4B-7443-8F6F-E48F4B8F0700}" type="datetime1">
              <a:rPr lang="en-GB" smtClean="0"/>
              <a:t>29/12/2018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209188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7C257-92D9-0840-9EE3-1E8CF98C1DC5}" type="datetime1">
              <a:rPr lang="en-GB" smtClean="0"/>
              <a:t>29/12/2018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90597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FDADF-C6A3-204E-B422-4A6ADD70D266}" type="datetime1">
              <a:rPr lang="en-GB" smtClean="0"/>
              <a:t>29/12/2018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83567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D31F0-7FF2-604F-8A2F-52C26ACE5774}" type="datetime1">
              <a:rPr lang="en-GB" smtClean="0"/>
              <a:t>29/12/2018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5033507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8853" y="205298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45CB4-AF10-B941-820F-9B9A7B9F303F}" type="datetime1">
              <a:rPr lang="en-GB" smtClean="0"/>
              <a:t>29/12/2018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CF3D1-8D3A-BA40-A5D3-0E5EF8AF315B}" type="slidenum">
              <a:rPr lang="en-US" smtClean="0"/>
              <a:t>‹#›</a:t>
            </a:fld>
            <a:endParaRPr lang="en-US"/>
          </a:p>
        </p:txBody>
      </p:sp>
    </p:spTree>
    <p:extLst>
      <p:ext uri="{BB962C8B-B14F-4D97-AF65-F5344CB8AC3E}">
        <p14:creationId xmlns:p14="http://schemas.microsoft.com/office/powerpoint/2010/main" val="7963276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9.png"/><Relationship Id="rId5" Type="http://schemas.openxmlformats.org/officeDocument/2006/relationships/image" Target="../media/image10.jpeg"/><Relationship Id="rId6" Type="http://schemas.microsoft.com/office/2007/relationships/hdphoto" Target="../media/hdphoto3.wdp"/><Relationship Id="rId7" Type="http://schemas.openxmlformats.org/officeDocument/2006/relationships/image" Target="../media/image11.jpeg"/><Relationship Id="rId8" Type="http://schemas.microsoft.com/office/2007/relationships/hdphoto" Target="../media/hdphoto4.wdp"/><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5.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685800" y="440740"/>
            <a:ext cx="7358063" cy="146446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t>Industrial Pharmacy II</a:t>
            </a:r>
          </a:p>
        </p:txBody>
      </p:sp>
      <p:sp>
        <p:nvSpPr>
          <p:cNvPr id="5" name="Rectangle 2"/>
          <p:cNvSpPr txBox="1">
            <a:spLocks noChangeArrowheads="1"/>
          </p:cNvSpPr>
          <p:nvPr/>
        </p:nvSpPr>
        <p:spPr bwMode="auto">
          <a:xfrm>
            <a:off x="685800" y="2029904"/>
            <a:ext cx="7358063" cy="1535906"/>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a:lstStyle>
          <a:p>
            <a:pPr marL="187517" indent="0" algn="ctr">
              <a:lnSpc>
                <a:spcPct val="50000"/>
              </a:lnSpc>
              <a:buNone/>
              <a:defRPr/>
            </a:pPr>
            <a:endParaRPr lang="en-US" dirty="0" smtClean="0"/>
          </a:p>
          <a:p>
            <a:pPr marL="187517" indent="0" algn="ctr">
              <a:lnSpc>
                <a:spcPct val="50000"/>
              </a:lnSpc>
              <a:buNone/>
              <a:defRPr/>
            </a:pPr>
            <a:r>
              <a:rPr lang="en-US" sz="4000" b="1" dirty="0" smtClean="0">
                <a:solidFill>
                  <a:schemeClr val="accent2">
                    <a:lumMod val="75000"/>
                  </a:schemeClr>
                </a:solidFill>
              </a:rPr>
              <a:t>By</a:t>
            </a:r>
          </a:p>
          <a:p>
            <a:pPr marL="187517" indent="0" algn="ctr">
              <a:lnSpc>
                <a:spcPct val="50000"/>
              </a:lnSpc>
              <a:buNone/>
              <a:defRPr/>
            </a:pPr>
            <a:r>
              <a:rPr lang="en-US" sz="4000" b="1" dirty="0" smtClean="0">
                <a:solidFill>
                  <a:schemeClr val="accent2">
                    <a:lumMod val="75000"/>
                  </a:schemeClr>
                </a:solidFill>
              </a:rPr>
              <a:t>Dr. Mohammed </a:t>
            </a:r>
            <a:r>
              <a:rPr lang="en-US" sz="4000" b="1" dirty="0" err="1" smtClean="0">
                <a:solidFill>
                  <a:schemeClr val="accent2">
                    <a:lumMod val="75000"/>
                  </a:schemeClr>
                </a:solidFill>
              </a:rPr>
              <a:t>Sabbar</a:t>
            </a:r>
            <a:endParaRPr lang="en-US" sz="4000" b="1" dirty="0" smtClean="0">
              <a:solidFill>
                <a:schemeClr val="accent2">
                  <a:lumMod val="75000"/>
                </a:schemeClr>
              </a:solidFill>
            </a:endParaRPr>
          </a:p>
          <a:p>
            <a:pPr marL="187517" indent="0" algn="ctr">
              <a:lnSpc>
                <a:spcPct val="50000"/>
              </a:lnSpc>
              <a:buNone/>
              <a:defRPr/>
            </a:pPr>
            <a:endParaRPr lang="en-US" sz="4000" b="1" dirty="0" smtClean="0">
              <a:solidFill>
                <a:schemeClr val="accent2">
                  <a:lumMod val="75000"/>
                </a:schemeClr>
              </a:solidFill>
            </a:endParaRPr>
          </a:p>
          <a:p>
            <a:pPr marL="187517" indent="0" algn="ctr">
              <a:lnSpc>
                <a:spcPct val="50000"/>
              </a:lnSpc>
              <a:buNone/>
              <a:defRPr/>
            </a:pPr>
            <a:r>
              <a:rPr lang="en-US" b="1" dirty="0" smtClean="0">
                <a:solidFill>
                  <a:schemeClr val="accent2">
                    <a:lumMod val="75000"/>
                  </a:schemeClr>
                </a:solidFill>
              </a:rPr>
              <a:t>4</a:t>
            </a:r>
            <a:r>
              <a:rPr lang="en-US" b="1" baseline="30000" dirty="0" smtClean="0">
                <a:solidFill>
                  <a:schemeClr val="accent2">
                    <a:lumMod val="75000"/>
                  </a:schemeClr>
                </a:solidFill>
              </a:rPr>
              <a:t>th</a:t>
            </a:r>
            <a:r>
              <a:rPr lang="en-US" b="1" dirty="0" smtClean="0">
                <a:solidFill>
                  <a:schemeClr val="accent2">
                    <a:lumMod val="75000"/>
                  </a:schemeClr>
                </a:solidFill>
              </a:rPr>
              <a:t> Oct. 2018</a:t>
            </a:r>
          </a:p>
        </p:txBody>
      </p:sp>
      <p:sp>
        <p:nvSpPr>
          <p:cNvPr id="6" name="Rectangle 5"/>
          <p:cNvSpPr/>
          <p:nvPr/>
        </p:nvSpPr>
        <p:spPr>
          <a:xfrm>
            <a:off x="1238271" y="5160954"/>
            <a:ext cx="4400757" cy="707886"/>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a:ln/>
                <a:solidFill>
                  <a:srgbClr val="C00000"/>
                </a:solidFill>
              </a:rPr>
              <a:t>http://</a:t>
            </a:r>
            <a:r>
              <a:rPr lang="en-US" sz="4000" b="1" dirty="0" err="1">
                <a:ln/>
                <a:solidFill>
                  <a:srgbClr val="C00000"/>
                </a:solidFill>
              </a:rPr>
              <a:t>bit.do</a:t>
            </a:r>
            <a:r>
              <a:rPr lang="en-US" sz="4000" b="1" dirty="0">
                <a:ln/>
                <a:solidFill>
                  <a:srgbClr val="C00000"/>
                </a:solidFill>
              </a:rPr>
              <a:t>/ex2a6</a:t>
            </a:r>
          </a:p>
        </p:txBody>
      </p:sp>
      <p:pic>
        <p:nvPicPr>
          <p:cNvPr id="7" name="Picture 2" descr="R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691" y="4408121"/>
            <a:ext cx="2082077" cy="20820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CDCF3D1-8D3A-BA40-A5D3-0E5EF8AF315B}" type="slidenum">
              <a:rPr lang="en-US" smtClean="0"/>
              <a:t>1</a:t>
            </a:fld>
            <a:endParaRPr lang="en-US"/>
          </a:p>
        </p:txBody>
      </p:sp>
    </p:spTree>
    <p:extLst>
      <p:ext uri="{BB962C8B-B14F-4D97-AF65-F5344CB8AC3E}">
        <p14:creationId xmlns:p14="http://schemas.microsoft.com/office/powerpoint/2010/main" val="7254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4625" y="1050166"/>
            <a:ext cx="6483972"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0000FF"/>
                </a:solidFill>
                <a:effectLst>
                  <a:outerShdw blurRad="50800" dist="39000" dir="5460000" algn="tl">
                    <a:srgbClr val="000000">
                      <a:alpha val="38000"/>
                    </a:srgbClr>
                  </a:outerShdw>
                </a:effectLst>
                <a:latin typeface="Times New Roman"/>
                <a:cs typeface="Times New Roman"/>
              </a:rPr>
              <a:t>Testing of supp.</a:t>
            </a:r>
            <a:endParaRPr lang="en-US" sz="2400" b="1" dirty="0">
              <a:ln w="11430"/>
              <a:solidFill>
                <a:srgbClr val="0000FF"/>
              </a:solidFill>
              <a:effectLst>
                <a:outerShdw blurRad="50800" dist="39000" dir="5460000" algn="tl">
                  <a:srgbClr val="000000">
                    <a:alpha val="38000"/>
                  </a:srgbClr>
                </a:outerShdw>
              </a:effectLst>
              <a:latin typeface="Times New Roman"/>
              <a:cs typeface="Times New Roman"/>
            </a:endParaRPr>
          </a:p>
        </p:txBody>
      </p:sp>
      <p:sp>
        <p:nvSpPr>
          <p:cNvPr id="3" name="TextBox 2"/>
          <p:cNvSpPr txBox="1"/>
          <p:nvPr/>
        </p:nvSpPr>
        <p:spPr>
          <a:xfrm>
            <a:off x="656856" y="1795589"/>
            <a:ext cx="6207301" cy="1200329"/>
          </a:xfrm>
          <a:prstGeom prst="rect">
            <a:avLst/>
          </a:prstGeom>
          <a:noFill/>
        </p:spPr>
        <p:txBody>
          <a:bodyPr wrap="square" rtlCol="0">
            <a:spAutoFit/>
          </a:bodyPr>
          <a:lstStyle/>
          <a:p>
            <a:pPr marL="342900" indent="-342900">
              <a:buFont typeface="+mj-lt"/>
              <a:buAutoNum type="arabicPeriod"/>
            </a:pPr>
            <a:r>
              <a:rPr lang="en-US" dirty="0" smtClean="0">
                <a:latin typeface="Times New Roman"/>
                <a:cs typeface="Times New Roman"/>
              </a:rPr>
              <a:t>Melting range test using tablet disintegration tester </a:t>
            </a:r>
          </a:p>
          <a:p>
            <a:pPr marL="342900" indent="-342900">
              <a:buFont typeface="+mj-lt"/>
              <a:buAutoNum type="arabicPeriod"/>
            </a:pPr>
            <a:r>
              <a:rPr lang="en-US" dirty="0" smtClean="0">
                <a:latin typeface="Times New Roman"/>
                <a:cs typeface="Times New Roman"/>
              </a:rPr>
              <a:t>Softening time(liquefaction)</a:t>
            </a:r>
          </a:p>
          <a:p>
            <a:pPr marL="342900" indent="-342900">
              <a:buFont typeface="+mj-lt"/>
              <a:buAutoNum type="arabicPeriod"/>
            </a:pPr>
            <a:r>
              <a:rPr lang="en-US" dirty="0" smtClean="0">
                <a:latin typeface="Times New Roman"/>
                <a:cs typeface="Times New Roman"/>
              </a:rPr>
              <a:t>Breaking test (hardness)</a:t>
            </a:r>
          </a:p>
          <a:p>
            <a:pPr marL="342900" indent="-342900">
              <a:buFont typeface="+mj-lt"/>
              <a:buAutoNum type="arabicPeriod"/>
            </a:pPr>
            <a:r>
              <a:rPr lang="en-US" dirty="0" smtClean="0">
                <a:latin typeface="Times New Roman"/>
                <a:cs typeface="Times New Roman"/>
              </a:rPr>
              <a:t>Dissolution test (tablet dissolution and flow through cell)</a:t>
            </a:r>
          </a:p>
        </p:txBody>
      </p:sp>
      <p:sp>
        <p:nvSpPr>
          <p:cNvPr id="7" name="TextBox 6"/>
          <p:cNvSpPr txBox="1"/>
          <p:nvPr/>
        </p:nvSpPr>
        <p:spPr>
          <a:xfrm>
            <a:off x="1124625" y="3184283"/>
            <a:ext cx="6483972"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0000FF"/>
                </a:solidFill>
                <a:effectLst>
                  <a:outerShdw blurRad="50800" dist="39000" dir="5460000" algn="tl">
                    <a:srgbClr val="000000">
                      <a:alpha val="38000"/>
                    </a:srgbClr>
                  </a:outerShdw>
                </a:effectLst>
                <a:latin typeface="Times New Roman"/>
                <a:cs typeface="Times New Roman"/>
              </a:rPr>
              <a:t>Storage of supp.</a:t>
            </a:r>
            <a:endParaRPr lang="en-US" sz="2400" b="1" dirty="0">
              <a:ln w="11430"/>
              <a:solidFill>
                <a:srgbClr val="0000FF"/>
              </a:solidFill>
              <a:effectLst>
                <a:outerShdw blurRad="50800" dist="39000" dir="5460000" algn="tl">
                  <a:srgbClr val="000000">
                    <a:alpha val="38000"/>
                  </a:srgbClr>
                </a:outerShdw>
              </a:effectLst>
              <a:latin typeface="Times New Roman"/>
              <a:cs typeface="Times New Roman"/>
            </a:endParaRPr>
          </a:p>
        </p:txBody>
      </p:sp>
      <p:sp>
        <p:nvSpPr>
          <p:cNvPr id="4" name="Slide Number Placeholder 3"/>
          <p:cNvSpPr>
            <a:spLocks noGrp="1"/>
          </p:cNvSpPr>
          <p:nvPr>
            <p:ph type="sldNum" sz="quarter" idx="12"/>
          </p:nvPr>
        </p:nvSpPr>
        <p:spPr/>
        <p:txBody>
          <a:bodyPr/>
          <a:lstStyle/>
          <a:p>
            <a:fld id="{7CDCF3D1-8D3A-BA40-A5D3-0E5EF8AF315B}" type="slidenum">
              <a:rPr lang="en-US" smtClean="0"/>
              <a:t>10</a:t>
            </a:fld>
            <a:endParaRPr lang="en-US"/>
          </a:p>
        </p:txBody>
      </p:sp>
    </p:spTree>
    <p:extLst>
      <p:ext uri="{BB962C8B-B14F-4D97-AF65-F5344CB8AC3E}">
        <p14:creationId xmlns:p14="http://schemas.microsoft.com/office/powerpoint/2010/main" val="153433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810" y="-106369"/>
            <a:ext cx="5482189" cy="70788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4000" b="1">
                <a:solidFill>
                  <a:srgbClr val="FF0000"/>
                </a:solidFill>
              </a:defRPr>
            </a:lvl1pPr>
          </a:lstStyle>
          <a:p>
            <a:r>
              <a:rPr lang="en-US" dirty="0"/>
              <a:t>Suppository dosage form</a:t>
            </a:r>
          </a:p>
        </p:txBody>
      </p:sp>
      <p:pic>
        <p:nvPicPr>
          <p:cNvPr id="4" name="Picture 3"/>
          <p:cNvPicPr>
            <a:picLocks noChangeAspect="1"/>
          </p:cNvPicPr>
          <p:nvPr/>
        </p:nvPicPr>
        <p:blipFill>
          <a:blip r:embed="rId3"/>
          <a:stretch>
            <a:fillRect/>
          </a:stretch>
        </p:blipFill>
        <p:spPr>
          <a:xfrm>
            <a:off x="6491424" y="1609095"/>
            <a:ext cx="2235200" cy="1701800"/>
          </a:xfrm>
          <a:prstGeom prst="rect">
            <a:avLst/>
          </a:prstGeom>
        </p:spPr>
      </p:pic>
      <p:pic>
        <p:nvPicPr>
          <p:cNvPr id="5" name="Picture 4"/>
          <p:cNvPicPr>
            <a:picLocks noChangeAspect="1"/>
          </p:cNvPicPr>
          <p:nvPr/>
        </p:nvPicPr>
        <p:blipFill>
          <a:blip r:embed="rId4"/>
          <a:stretch>
            <a:fillRect/>
          </a:stretch>
        </p:blipFill>
        <p:spPr>
          <a:xfrm rot="16200000">
            <a:off x="4071105" y="1617720"/>
            <a:ext cx="1582674" cy="1740957"/>
          </a:xfrm>
          <a:prstGeom prst="rect">
            <a:avLst/>
          </a:prstGeom>
        </p:spPr>
      </p:pic>
      <p:pic>
        <p:nvPicPr>
          <p:cNvPr id="7" name="Picture 6"/>
          <p:cNvPicPr>
            <a:picLocks noChangeAspect="1"/>
          </p:cNvPicPr>
          <p:nvPr/>
        </p:nvPicPr>
        <p:blipFill>
          <a:blip r:embed="rId5"/>
          <a:stretch>
            <a:fillRect/>
          </a:stretch>
        </p:blipFill>
        <p:spPr>
          <a:xfrm>
            <a:off x="934861" y="1609095"/>
            <a:ext cx="2746249" cy="1827504"/>
          </a:xfrm>
          <a:prstGeom prst="rect">
            <a:avLst/>
          </a:prstGeom>
        </p:spPr>
      </p:pic>
      <p:sp>
        <p:nvSpPr>
          <p:cNvPr id="8" name="Rectangle 7"/>
          <p:cNvSpPr/>
          <p:nvPr/>
        </p:nvSpPr>
        <p:spPr>
          <a:xfrm>
            <a:off x="319237" y="3759327"/>
            <a:ext cx="8407388" cy="1631216"/>
          </a:xfrm>
          <a:prstGeom prst="rect">
            <a:avLst/>
          </a:prstGeom>
        </p:spPr>
        <p:txBody>
          <a:bodyPr wrap="square">
            <a:spAutoFit/>
          </a:bodyPr>
          <a:lstStyle/>
          <a:p>
            <a:pPr marL="265113" indent="-265113"/>
            <a:r>
              <a:rPr lang="en-US" sz="2000" dirty="0"/>
              <a:t>1- </a:t>
            </a:r>
            <a:r>
              <a:rPr lang="en-US" sz="2000" dirty="0" smtClean="0"/>
              <a:t>Greater </a:t>
            </a:r>
            <a:r>
              <a:rPr lang="en-US" sz="2000" dirty="0"/>
              <a:t>than 98% of all rectal dosage forms. </a:t>
            </a:r>
          </a:p>
          <a:p>
            <a:pPr marL="265113" indent="-265113"/>
            <a:endParaRPr lang="en-US" sz="2000" dirty="0"/>
          </a:p>
          <a:p>
            <a:pPr marL="265113" indent="-265113"/>
            <a:r>
              <a:rPr lang="en-US" sz="2000" dirty="0"/>
              <a:t>2</a:t>
            </a:r>
            <a:r>
              <a:rPr lang="en-US" sz="2000" dirty="0" smtClean="0"/>
              <a:t>-Torpedo</a:t>
            </a:r>
            <a:r>
              <a:rPr lang="en-US" sz="2000" dirty="0"/>
              <a:t>-shaped dosage forms which vary in weight from 1g (children) to 2.5 g (adult). </a:t>
            </a:r>
          </a:p>
          <a:p>
            <a:pPr marL="265113" indent="-265113"/>
            <a:r>
              <a:rPr lang="en-US" sz="2000" dirty="0" smtClean="0"/>
              <a:t>3- Composed of fatty </a:t>
            </a:r>
            <a:r>
              <a:rPr lang="en-US" sz="2000" dirty="0"/>
              <a:t>bases (low-melting) or water-soluble bases (dissolving), </a:t>
            </a:r>
          </a:p>
        </p:txBody>
      </p:sp>
      <p:sp>
        <p:nvSpPr>
          <p:cNvPr id="3" name="Slide Number Placeholder 2"/>
          <p:cNvSpPr>
            <a:spLocks noGrp="1"/>
          </p:cNvSpPr>
          <p:nvPr>
            <p:ph type="sldNum" sz="quarter" idx="12"/>
          </p:nvPr>
        </p:nvSpPr>
        <p:spPr/>
        <p:txBody>
          <a:bodyPr/>
          <a:lstStyle/>
          <a:p>
            <a:fld id="{7CDCF3D1-8D3A-BA40-A5D3-0E5EF8AF315B}" type="slidenum">
              <a:rPr lang="en-US" smtClean="0"/>
              <a:t>2</a:t>
            </a:fld>
            <a:endParaRPr lang="en-US"/>
          </a:p>
        </p:txBody>
      </p:sp>
    </p:spTree>
    <p:extLst>
      <p:ext uri="{BB962C8B-B14F-4D97-AF65-F5344CB8AC3E}">
        <p14:creationId xmlns:p14="http://schemas.microsoft.com/office/powerpoint/2010/main" val="119393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236" y="1210015"/>
            <a:ext cx="7948800" cy="2862322"/>
          </a:xfrm>
          <a:prstGeom prst="rect">
            <a:avLst/>
          </a:prstGeom>
        </p:spPr>
        <p:txBody>
          <a:bodyPr wrap="square">
            <a:spAutoFit/>
          </a:bodyPr>
          <a:lstStyle/>
          <a:p>
            <a:pPr marL="441325" indent="-441325"/>
            <a:r>
              <a:rPr lang="en-US" sz="2000" b="1" dirty="0"/>
              <a:t>Properties of an Ideal Base </a:t>
            </a:r>
            <a:endParaRPr lang="en-US" sz="2000" dirty="0"/>
          </a:p>
          <a:p>
            <a:pPr marL="441325" indent="-441325"/>
            <a:r>
              <a:rPr lang="en-US" sz="2000" dirty="0" smtClean="0"/>
              <a:t>1</a:t>
            </a:r>
            <a:r>
              <a:rPr lang="en-US" sz="2000" dirty="0"/>
              <a:t>. Melt (fatty base) ) at temperatures just below body </a:t>
            </a:r>
            <a:r>
              <a:rPr lang="en-US" sz="2000" dirty="0" smtClean="0"/>
              <a:t>temperature or </a:t>
            </a:r>
            <a:r>
              <a:rPr lang="en-US" sz="2000" dirty="0"/>
              <a:t>disintegrate, i.e. mix and dissolve, in the rectal fluids (water soluble </a:t>
            </a:r>
            <a:r>
              <a:rPr lang="en-US" sz="2000" dirty="0" smtClean="0"/>
              <a:t>base). </a:t>
            </a:r>
            <a:endParaRPr lang="en-US" sz="2000" dirty="0"/>
          </a:p>
          <a:p>
            <a:pPr marL="441325" indent="-441325"/>
            <a:r>
              <a:rPr lang="en-US" sz="2000" dirty="0"/>
              <a:t>2. Release easily from the suppository mold </a:t>
            </a:r>
          </a:p>
          <a:p>
            <a:pPr marL="441325" indent="-441325"/>
            <a:r>
              <a:rPr lang="en-US" sz="2000" dirty="0"/>
              <a:t>3. </a:t>
            </a:r>
            <a:r>
              <a:rPr lang="en-US" sz="2000" dirty="0" smtClean="0"/>
              <a:t>Correct viscosity</a:t>
            </a:r>
            <a:endParaRPr lang="en-US" sz="2000" dirty="0"/>
          </a:p>
          <a:p>
            <a:pPr marL="441325" indent="-441325"/>
            <a:r>
              <a:rPr lang="en-US" sz="2000" dirty="0"/>
              <a:t>4. Be non-toxic and non-irritant to sensitive and inflamed tissue </a:t>
            </a:r>
          </a:p>
          <a:p>
            <a:pPr marL="441325" indent="-441325"/>
            <a:r>
              <a:rPr lang="en-US" sz="2000" dirty="0"/>
              <a:t>5. Show chemical and physical stability </a:t>
            </a:r>
          </a:p>
          <a:p>
            <a:pPr marL="441325" indent="-441325"/>
            <a:r>
              <a:rPr lang="en-US" sz="2000" dirty="0"/>
              <a:t>6. Be compatible with a range of drugs</a:t>
            </a:r>
          </a:p>
        </p:txBody>
      </p:sp>
      <p:sp>
        <p:nvSpPr>
          <p:cNvPr id="3" name="Slide Number Placeholder 2"/>
          <p:cNvSpPr>
            <a:spLocks noGrp="1"/>
          </p:cNvSpPr>
          <p:nvPr>
            <p:ph type="sldNum" sz="quarter" idx="12"/>
          </p:nvPr>
        </p:nvSpPr>
        <p:spPr/>
        <p:txBody>
          <a:bodyPr/>
          <a:lstStyle/>
          <a:p>
            <a:fld id="{7CDCF3D1-8D3A-BA40-A5D3-0E5EF8AF315B}" type="slidenum">
              <a:rPr lang="en-US" smtClean="0"/>
              <a:t>3</a:t>
            </a:fld>
            <a:endParaRPr lang="en-US"/>
          </a:p>
        </p:txBody>
      </p:sp>
    </p:spTree>
    <p:extLst>
      <p:ext uri="{BB962C8B-B14F-4D97-AF65-F5344CB8AC3E}">
        <p14:creationId xmlns:p14="http://schemas.microsoft.com/office/powerpoint/2010/main" val="74336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83459" y="1189276"/>
            <a:ext cx="6081564" cy="4191277"/>
          </a:xfrm>
          <a:prstGeom prst="rect">
            <a:avLst/>
          </a:prstGeom>
          <a:noFill/>
          <a:ln>
            <a:noFill/>
          </a:ln>
        </p:spPr>
      </p:pic>
      <p:sp>
        <p:nvSpPr>
          <p:cNvPr id="2" name="Slide Number Placeholder 1"/>
          <p:cNvSpPr>
            <a:spLocks noGrp="1"/>
          </p:cNvSpPr>
          <p:nvPr>
            <p:ph type="sldNum" sz="quarter" idx="12"/>
          </p:nvPr>
        </p:nvSpPr>
        <p:spPr/>
        <p:txBody>
          <a:bodyPr/>
          <a:lstStyle/>
          <a:p>
            <a:fld id="{7CDCF3D1-8D3A-BA40-A5D3-0E5EF8AF315B}" type="slidenum">
              <a:rPr lang="en-US" smtClean="0"/>
              <a:t>4</a:t>
            </a:fld>
            <a:endParaRPr lang="en-US"/>
          </a:p>
        </p:txBody>
      </p:sp>
    </p:spTree>
    <p:extLst>
      <p:ext uri="{BB962C8B-B14F-4D97-AF65-F5344CB8AC3E}">
        <p14:creationId xmlns:p14="http://schemas.microsoft.com/office/powerpoint/2010/main" val="33206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9" y="959941"/>
            <a:ext cx="9144000" cy="5909310"/>
          </a:xfrm>
          <a:prstGeom prst="rect">
            <a:avLst/>
          </a:prstGeom>
        </p:spPr>
        <p:txBody>
          <a:bodyPr wrap="square">
            <a:spAutoFit/>
          </a:bodyPr>
          <a:lstStyle/>
          <a:p>
            <a:r>
              <a:rPr lang="en-US" b="1" dirty="0"/>
              <a:t>Specifications for Suppository Bases </a:t>
            </a:r>
            <a:endParaRPr lang="en-US" dirty="0"/>
          </a:p>
          <a:p>
            <a:r>
              <a:rPr lang="en-US" b="1" dirty="0"/>
              <a:t> </a:t>
            </a:r>
            <a:endParaRPr lang="en-US" dirty="0"/>
          </a:p>
          <a:p>
            <a:r>
              <a:rPr lang="en-US" b="1" dirty="0"/>
              <a:t>Melting Range </a:t>
            </a:r>
            <a:endParaRPr lang="en-US" dirty="0"/>
          </a:p>
          <a:p>
            <a:r>
              <a:rPr lang="en-US" dirty="0" smtClean="0"/>
              <a:t>Narrow </a:t>
            </a:r>
            <a:r>
              <a:rPr lang="en-US" dirty="0"/>
              <a:t>enough to give rapid solidification during manufacture to prevent aggregation of suspended drug but slow enough to prevent faults and fissures forming. </a:t>
            </a:r>
          </a:p>
          <a:p>
            <a:r>
              <a:rPr lang="en-US" b="1" dirty="0"/>
              <a:t> </a:t>
            </a:r>
            <a:endParaRPr lang="en-US" dirty="0"/>
          </a:p>
          <a:p>
            <a:r>
              <a:rPr lang="en-US" b="1" dirty="0"/>
              <a:t>Acid Value </a:t>
            </a:r>
            <a:endParaRPr lang="en-US" dirty="0"/>
          </a:p>
          <a:p>
            <a:r>
              <a:rPr lang="en-US" dirty="0" smtClean="0"/>
              <a:t>No. of mgs </a:t>
            </a:r>
            <a:r>
              <a:rPr lang="en-US" dirty="0"/>
              <a:t>of </a:t>
            </a:r>
            <a:r>
              <a:rPr lang="en-US" dirty="0" smtClean="0"/>
              <a:t>KOH required </a:t>
            </a:r>
            <a:r>
              <a:rPr lang="en-US" dirty="0"/>
              <a:t>to neutralize the free fatty acids in 1gm of base. </a:t>
            </a:r>
            <a:endParaRPr lang="en-US" dirty="0" smtClean="0"/>
          </a:p>
          <a:p>
            <a:r>
              <a:rPr lang="en-US" dirty="0" smtClean="0"/>
              <a:t>Low </a:t>
            </a:r>
            <a:r>
              <a:rPr lang="en-US" dirty="0"/>
              <a:t>acid values (below 3) are important for good </a:t>
            </a:r>
            <a:r>
              <a:rPr lang="en-US" dirty="0" smtClean="0"/>
              <a:t>suppository. </a:t>
            </a:r>
            <a:endParaRPr lang="en-US" dirty="0"/>
          </a:p>
          <a:p>
            <a:r>
              <a:rPr lang="en-US" dirty="0"/>
              <a:t> </a:t>
            </a:r>
          </a:p>
          <a:p>
            <a:r>
              <a:rPr lang="en-US" b="1" dirty="0"/>
              <a:t>Water Number (Hydroxyl Value) </a:t>
            </a:r>
            <a:endParaRPr lang="en-US" dirty="0"/>
          </a:p>
          <a:p>
            <a:r>
              <a:rPr lang="en-US" dirty="0"/>
              <a:t>The water </a:t>
            </a:r>
            <a:r>
              <a:rPr lang="en-US" dirty="0" smtClean="0"/>
              <a:t>(</a:t>
            </a:r>
            <a:r>
              <a:rPr lang="en-US" dirty="0"/>
              <a:t>g) that can be incorporated into 100g of base. </a:t>
            </a:r>
            <a:endParaRPr lang="en-US" dirty="0" smtClean="0"/>
          </a:p>
          <a:p>
            <a:r>
              <a:rPr lang="en-US" dirty="0" smtClean="0"/>
              <a:t>The </a:t>
            </a:r>
            <a:r>
              <a:rPr lang="en-US" dirty="0"/>
              <a:t>water number can be increased by the addition surface active agents and other emulsifiers. This sometimes leads to the formation of a w/o emulsion in the rectum which should be avoided because it encourages slow release. </a:t>
            </a:r>
          </a:p>
          <a:p>
            <a:r>
              <a:rPr lang="en-US" dirty="0"/>
              <a:t> </a:t>
            </a:r>
          </a:p>
          <a:p>
            <a:r>
              <a:rPr lang="en-US" b="1" dirty="0"/>
              <a:t>Iodine number </a:t>
            </a:r>
            <a:endParaRPr lang="en-US" b="1" dirty="0" smtClean="0"/>
          </a:p>
          <a:p>
            <a:r>
              <a:rPr lang="en-US" dirty="0" smtClean="0"/>
              <a:t>No. of g(s)  of </a:t>
            </a:r>
            <a:r>
              <a:rPr lang="en-US" dirty="0"/>
              <a:t>iodine that reacts with a 100 g of suppository base. </a:t>
            </a:r>
            <a:endParaRPr lang="en-US" dirty="0" smtClean="0"/>
          </a:p>
          <a:p>
            <a:r>
              <a:rPr lang="en-US" dirty="0" smtClean="0"/>
              <a:t>Values </a:t>
            </a:r>
            <a:r>
              <a:rPr lang="en-US" dirty="0"/>
              <a:t>below 7 are usually specified.</a:t>
            </a:r>
          </a:p>
          <a:p>
            <a:endParaRPr lang="en-US" dirty="0"/>
          </a:p>
          <a:p>
            <a:endParaRPr lang="en-US" dirty="0"/>
          </a:p>
        </p:txBody>
      </p:sp>
      <p:sp>
        <p:nvSpPr>
          <p:cNvPr id="3" name="Slide Number Placeholder 2"/>
          <p:cNvSpPr>
            <a:spLocks noGrp="1"/>
          </p:cNvSpPr>
          <p:nvPr>
            <p:ph type="sldNum" sz="quarter" idx="12"/>
          </p:nvPr>
        </p:nvSpPr>
        <p:spPr/>
        <p:txBody>
          <a:bodyPr/>
          <a:lstStyle/>
          <a:p>
            <a:fld id="{7CDCF3D1-8D3A-BA40-A5D3-0E5EF8AF315B}" type="slidenum">
              <a:rPr lang="en-US" smtClean="0"/>
              <a:t>5</a:t>
            </a:fld>
            <a:endParaRPr lang="en-US"/>
          </a:p>
        </p:txBody>
      </p:sp>
    </p:spTree>
    <p:extLst>
      <p:ext uri="{BB962C8B-B14F-4D97-AF65-F5344CB8AC3E}">
        <p14:creationId xmlns:p14="http://schemas.microsoft.com/office/powerpoint/2010/main" val="183314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3491" y="1149615"/>
            <a:ext cx="7718072" cy="2434053"/>
          </a:xfrm>
          <a:prstGeom prst="rect">
            <a:avLst/>
          </a:prstGeom>
          <a:noFill/>
          <a:ln>
            <a:noFill/>
          </a:ln>
        </p:spPr>
      </p:pic>
      <p:sp>
        <p:nvSpPr>
          <p:cNvPr id="2" name="Slide Number Placeholder 1"/>
          <p:cNvSpPr>
            <a:spLocks noGrp="1"/>
          </p:cNvSpPr>
          <p:nvPr>
            <p:ph type="sldNum" sz="quarter" idx="12"/>
          </p:nvPr>
        </p:nvSpPr>
        <p:spPr/>
        <p:txBody>
          <a:bodyPr/>
          <a:lstStyle/>
          <a:p>
            <a:fld id="{7CDCF3D1-8D3A-BA40-A5D3-0E5EF8AF315B}" type="slidenum">
              <a:rPr lang="en-US" smtClean="0"/>
              <a:t>6</a:t>
            </a:fld>
            <a:endParaRPr lang="en-US"/>
          </a:p>
        </p:txBody>
      </p:sp>
    </p:spTree>
    <p:extLst>
      <p:ext uri="{BB962C8B-B14F-4D97-AF65-F5344CB8AC3E}">
        <p14:creationId xmlns:p14="http://schemas.microsoft.com/office/powerpoint/2010/main" val="1354869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117845" y="1274976"/>
          <a:ext cx="6032500" cy="1308100"/>
        </p:xfrm>
        <a:graphic>
          <a:graphicData uri="http://schemas.openxmlformats.org/presentationml/2006/ole">
            <mc:AlternateContent xmlns:mc="http://schemas.openxmlformats.org/markup-compatibility/2006">
              <mc:Choice xmlns:v="urn:schemas-microsoft-com:vml" Requires="v">
                <p:oleObj spid="_x0000_s2067" name="Document" r:id="rId3" imgW="6032500" imgH="1308100" progId="Word.Document.12">
                  <p:embed/>
                </p:oleObj>
              </mc:Choice>
              <mc:Fallback>
                <p:oleObj name="Document" r:id="rId3" imgW="6032500" imgH="1308100" progId="Word.Document.12">
                  <p:embed/>
                  <p:pic>
                    <p:nvPicPr>
                      <p:cNvPr id="0" name=""/>
                      <p:cNvPicPr/>
                      <p:nvPr/>
                    </p:nvPicPr>
                    <p:blipFill>
                      <a:blip r:embed="rId4"/>
                      <a:stretch>
                        <a:fillRect/>
                      </a:stretch>
                    </p:blipFill>
                    <p:spPr>
                      <a:xfrm>
                        <a:off x="1117845" y="1274976"/>
                        <a:ext cx="6032500" cy="1308100"/>
                      </a:xfrm>
                      <a:prstGeom prst="rect">
                        <a:avLst/>
                      </a:prstGeom>
                    </p:spPr>
                  </p:pic>
                </p:oleObj>
              </mc:Fallback>
            </mc:AlternateContent>
          </a:graphicData>
        </a:graphic>
      </p:graphicFrame>
      <p:pic>
        <p:nvPicPr>
          <p:cNvPr id="6" name="Picture 5"/>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3393" y="2718084"/>
            <a:ext cx="5946875" cy="874395"/>
          </a:xfrm>
          <a:prstGeom prst="rect">
            <a:avLst/>
          </a:prstGeom>
          <a:noFill/>
          <a:ln>
            <a:noFill/>
          </a:ln>
        </p:spPr>
      </p:pic>
      <p:pic>
        <p:nvPicPr>
          <p:cNvPr id="7" name="Picture 6"/>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3393" y="3546561"/>
            <a:ext cx="5946875" cy="906145"/>
          </a:xfrm>
          <a:prstGeom prst="rect">
            <a:avLst/>
          </a:prstGeom>
          <a:noFill/>
          <a:ln>
            <a:noFill/>
          </a:ln>
        </p:spPr>
      </p:pic>
      <p:sp>
        <p:nvSpPr>
          <p:cNvPr id="3" name="Slide Number Placeholder 2"/>
          <p:cNvSpPr>
            <a:spLocks noGrp="1"/>
          </p:cNvSpPr>
          <p:nvPr>
            <p:ph type="sldNum" sz="quarter" idx="12"/>
          </p:nvPr>
        </p:nvSpPr>
        <p:spPr/>
        <p:txBody>
          <a:bodyPr/>
          <a:lstStyle/>
          <a:p>
            <a:fld id="{7CDCF3D1-8D3A-BA40-A5D3-0E5EF8AF315B}" type="slidenum">
              <a:rPr lang="en-US" smtClean="0"/>
              <a:t>7</a:t>
            </a:fld>
            <a:endParaRPr lang="en-US"/>
          </a:p>
        </p:txBody>
      </p:sp>
    </p:spTree>
    <p:extLst>
      <p:ext uri="{BB962C8B-B14F-4D97-AF65-F5344CB8AC3E}">
        <p14:creationId xmlns:p14="http://schemas.microsoft.com/office/powerpoint/2010/main" val="151815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433" y="1152540"/>
            <a:ext cx="4992115"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0000FF"/>
                </a:solidFill>
                <a:effectLst>
                  <a:outerShdw blurRad="50800" dist="39000" dir="5460000" algn="tl">
                    <a:srgbClr val="000000">
                      <a:alpha val="38000"/>
                    </a:srgbClr>
                  </a:outerShdw>
                </a:effectLst>
                <a:latin typeface="Times New Roman"/>
                <a:cs typeface="Times New Roman"/>
              </a:rPr>
              <a:t>Manufacture of suppositories</a:t>
            </a:r>
            <a:endParaRPr lang="en-US" sz="2400" b="1" dirty="0">
              <a:ln w="11430"/>
              <a:solidFill>
                <a:srgbClr val="0000FF"/>
              </a:solidFill>
              <a:effectLst>
                <a:outerShdw blurRad="50800" dist="39000" dir="5460000" algn="tl">
                  <a:srgbClr val="000000">
                    <a:alpha val="38000"/>
                  </a:srgbClr>
                </a:outerShdw>
              </a:effectLst>
              <a:latin typeface="Times New Roman"/>
              <a:cs typeface="Times New Roman"/>
            </a:endParaRPr>
          </a:p>
        </p:txBody>
      </p:sp>
      <p:pic>
        <p:nvPicPr>
          <p:cNvPr id="6" name="Picture 5"/>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59609" y="1614205"/>
            <a:ext cx="4556168" cy="2992493"/>
          </a:xfrm>
          <a:prstGeom prst="rect">
            <a:avLst/>
          </a:prstGeom>
          <a:noFill/>
          <a:ln>
            <a:noFill/>
          </a:ln>
        </p:spPr>
      </p:pic>
      <p:sp>
        <p:nvSpPr>
          <p:cNvPr id="7" name="TextBox 6"/>
          <p:cNvSpPr txBox="1"/>
          <p:nvPr/>
        </p:nvSpPr>
        <p:spPr>
          <a:xfrm>
            <a:off x="536432" y="1574437"/>
            <a:ext cx="3393763" cy="1477328"/>
          </a:xfrm>
          <a:prstGeom prst="rect">
            <a:avLst/>
          </a:prstGeom>
          <a:noFill/>
        </p:spPr>
        <p:txBody>
          <a:bodyPr wrap="square" rtlCol="0">
            <a:spAutoFit/>
          </a:bodyPr>
          <a:lstStyle/>
          <a:p>
            <a:r>
              <a:rPr lang="en-US" dirty="0" smtClean="0">
                <a:latin typeface="Times New Roman"/>
                <a:cs typeface="Times New Roman"/>
              </a:rPr>
              <a:t>1- Hand molding</a:t>
            </a:r>
          </a:p>
          <a:p>
            <a:r>
              <a:rPr lang="en-US" dirty="0" smtClean="0">
                <a:latin typeface="Times New Roman"/>
                <a:cs typeface="Times New Roman"/>
              </a:rPr>
              <a:t>2- Pour molding</a:t>
            </a:r>
          </a:p>
          <a:p>
            <a:r>
              <a:rPr lang="en-US" dirty="0" smtClean="0">
                <a:latin typeface="Times New Roman"/>
                <a:cs typeface="Times New Roman"/>
              </a:rPr>
              <a:t>3- Compression molding</a:t>
            </a:r>
          </a:p>
          <a:p>
            <a:r>
              <a:rPr lang="en-US" dirty="0" smtClean="0">
                <a:latin typeface="Times New Roman"/>
                <a:cs typeface="Times New Roman"/>
              </a:rPr>
              <a:t>4- Automatic molding machine</a:t>
            </a:r>
          </a:p>
          <a:p>
            <a:endParaRPr lang="en-US" dirty="0">
              <a:latin typeface="Times New Roman"/>
              <a:cs typeface="Times New Roman"/>
            </a:endParaRPr>
          </a:p>
        </p:txBody>
      </p:sp>
      <p:sp>
        <p:nvSpPr>
          <p:cNvPr id="3" name="Slide Number Placeholder 2"/>
          <p:cNvSpPr>
            <a:spLocks noGrp="1"/>
          </p:cNvSpPr>
          <p:nvPr>
            <p:ph type="sldNum" sz="quarter" idx="12"/>
          </p:nvPr>
        </p:nvSpPr>
        <p:spPr/>
        <p:txBody>
          <a:bodyPr/>
          <a:lstStyle/>
          <a:p>
            <a:fld id="{7CDCF3D1-8D3A-BA40-A5D3-0E5EF8AF315B}" type="slidenum">
              <a:rPr lang="en-US" smtClean="0"/>
              <a:t>8</a:t>
            </a:fld>
            <a:endParaRPr lang="en-US"/>
          </a:p>
        </p:txBody>
      </p:sp>
    </p:spTree>
    <p:extLst>
      <p:ext uri="{BB962C8B-B14F-4D97-AF65-F5344CB8AC3E}">
        <p14:creationId xmlns:p14="http://schemas.microsoft.com/office/powerpoint/2010/main" val="141347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4625" y="1050166"/>
            <a:ext cx="6483972"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0000FF"/>
                </a:solidFill>
                <a:effectLst>
                  <a:outerShdw blurRad="50800" dist="39000" dir="5460000" algn="tl">
                    <a:srgbClr val="000000">
                      <a:alpha val="38000"/>
                    </a:srgbClr>
                  </a:outerShdw>
                </a:effectLst>
                <a:latin typeface="Times New Roman"/>
                <a:cs typeface="Times New Roman"/>
              </a:rPr>
              <a:t>Specific problems in formulating supp.</a:t>
            </a:r>
            <a:endParaRPr lang="en-US" sz="2400" b="1" dirty="0">
              <a:ln w="11430"/>
              <a:solidFill>
                <a:srgbClr val="0000FF"/>
              </a:solidFill>
              <a:effectLst>
                <a:outerShdw blurRad="50800" dist="39000" dir="5460000" algn="tl">
                  <a:srgbClr val="000000">
                    <a:alpha val="38000"/>
                  </a:srgbClr>
                </a:outerShdw>
              </a:effectLst>
              <a:latin typeface="Times New Roman"/>
              <a:cs typeface="Times New Roman"/>
            </a:endParaRPr>
          </a:p>
        </p:txBody>
      </p:sp>
      <p:sp>
        <p:nvSpPr>
          <p:cNvPr id="3" name="TextBox 2"/>
          <p:cNvSpPr txBox="1"/>
          <p:nvPr/>
        </p:nvSpPr>
        <p:spPr>
          <a:xfrm>
            <a:off x="656856" y="1795589"/>
            <a:ext cx="6207301" cy="3139321"/>
          </a:xfrm>
          <a:prstGeom prst="rect">
            <a:avLst/>
          </a:prstGeom>
          <a:noFill/>
        </p:spPr>
        <p:txBody>
          <a:bodyPr wrap="square" rtlCol="0">
            <a:spAutoFit/>
          </a:bodyPr>
          <a:lstStyle/>
          <a:p>
            <a:pPr marL="342900" indent="-342900">
              <a:buFont typeface="+mj-lt"/>
              <a:buAutoNum type="arabicPeriod"/>
            </a:pPr>
            <a:r>
              <a:rPr lang="en-US" dirty="0" smtClean="0">
                <a:latin typeface="Times New Roman"/>
                <a:cs typeface="Times New Roman"/>
              </a:rPr>
              <a:t>Water in supp.  Cause? 1,2,3, 4 and 5</a:t>
            </a:r>
          </a:p>
          <a:p>
            <a:pPr marL="342900" indent="-342900">
              <a:buFont typeface="+mj-lt"/>
              <a:buAutoNum type="arabicPeriod"/>
            </a:pPr>
            <a:r>
              <a:rPr lang="en-US" dirty="0" err="1" smtClean="0">
                <a:latin typeface="Times New Roman"/>
                <a:cs typeface="Times New Roman"/>
              </a:rPr>
              <a:t>Hygroscopicity</a:t>
            </a:r>
            <a:r>
              <a:rPr lang="en-US" dirty="0" smtClean="0">
                <a:latin typeface="Times New Roman"/>
                <a:cs typeface="Times New Roman"/>
              </a:rPr>
              <a:t> in glycerinated gelatin supp.</a:t>
            </a:r>
          </a:p>
          <a:p>
            <a:pPr marL="342900" indent="-342900">
              <a:buFont typeface="+mj-lt"/>
              <a:buAutoNum type="arabicPeriod"/>
            </a:pPr>
            <a:r>
              <a:rPr lang="en-US" dirty="0" smtClean="0">
                <a:latin typeface="Times New Roman"/>
                <a:cs typeface="Times New Roman"/>
              </a:rPr>
              <a:t>Incompatibility</a:t>
            </a:r>
          </a:p>
          <a:p>
            <a:pPr marL="342900" indent="-342900">
              <a:buFont typeface="+mj-lt"/>
              <a:buAutoNum type="arabicPeriod"/>
            </a:pPr>
            <a:r>
              <a:rPr lang="en-US" dirty="0" smtClean="0">
                <a:latin typeface="Times New Roman"/>
                <a:cs typeface="Times New Roman"/>
              </a:rPr>
              <a:t>Viscosity</a:t>
            </a:r>
          </a:p>
          <a:p>
            <a:pPr marL="342900" indent="-342900">
              <a:buFont typeface="+mj-lt"/>
              <a:buAutoNum type="arabicPeriod"/>
            </a:pPr>
            <a:r>
              <a:rPr lang="en-US" dirty="0" smtClean="0">
                <a:latin typeface="Times New Roman"/>
                <a:cs typeface="Times New Roman"/>
              </a:rPr>
              <a:t>Brittleness</a:t>
            </a:r>
          </a:p>
          <a:p>
            <a:pPr marL="342900" indent="-342900">
              <a:buFont typeface="+mj-lt"/>
              <a:buAutoNum type="arabicPeriod"/>
            </a:pPr>
            <a:r>
              <a:rPr lang="en-US" dirty="0" smtClean="0">
                <a:latin typeface="Times New Roman"/>
                <a:cs typeface="Times New Roman"/>
              </a:rPr>
              <a:t>Density</a:t>
            </a:r>
          </a:p>
          <a:p>
            <a:pPr marL="342900" indent="-342900">
              <a:buFont typeface="+mj-lt"/>
              <a:buAutoNum type="arabicPeriod"/>
            </a:pPr>
            <a:r>
              <a:rPr lang="en-US" dirty="0" smtClean="0">
                <a:latin typeface="Times New Roman"/>
                <a:cs typeface="Times New Roman"/>
              </a:rPr>
              <a:t>Volume contraction</a:t>
            </a:r>
          </a:p>
          <a:p>
            <a:pPr marL="342900" indent="-342900">
              <a:buFont typeface="+mj-lt"/>
              <a:buAutoNum type="arabicPeriod"/>
            </a:pPr>
            <a:r>
              <a:rPr lang="en-US" dirty="0" smtClean="0">
                <a:latin typeface="Times New Roman"/>
                <a:cs typeface="Times New Roman"/>
              </a:rPr>
              <a:t>Lubricants and mold releasing agents</a:t>
            </a:r>
          </a:p>
          <a:p>
            <a:pPr marL="342900" indent="-342900">
              <a:buFont typeface="+mj-lt"/>
              <a:buAutoNum type="arabicPeriod"/>
            </a:pPr>
            <a:r>
              <a:rPr lang="en-US" dirty="0" smtClean="0">
                <a:latin typeface="Times New Roman"/>
                <a:cs typeface="Times New Roman"/>
              </a:rPr>
              <a:t>Dosage replacement factor</a:t>
            </a:r>
          </a:p>
          <a:p>
            <a:pPr marL="342900" indent="-342900">
              <a:buFont typeface="+mj-lt"/>
              <a:buAutoNum type="arabicPeriod"/>
            </a:pPr>
            <a:r>
              <a:rPr lang="en-US" dirty="0" smtClean="0">
                <a:latin typeface="Times New Roman"/>
                <a:cs typeface="Times New Roman"/>
              </a:rPr>
              <a:t>Weight and volume control</a:t>
            </a:r>
          </a:p>
          <a:p>
            <a:pPr marL="342900" indent="-342900">
              <a:buFont typeface="+mj-lt"/>
              <a:buAutoNum type="arabicPeriod"/>
            </a:pPr>
            <a:r>
              <a:rPr lang="en-US" dirty="0" smtClean="0">
                <a:latin typeface="Times New Roman"/>
                <a:cs typeface="Times New Roman"/>
              </a:rPr>
              <a:t>Rancidity and antioxidants </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7CDCF3D1-8D3A-BA40-A5D3-0E5EF8AF315B}" type="slidenum">
              <a:rPr lang="en-US" smtClean="0"/>
              <a:t>9</a:t>
            </a:fld>
            <a:endParaRPr lang="en-US"/>
          </a:p>
        </p:txBody>
      </p:sp>
    </p:spTree>
    <p:extLst>
      <p:ext uri="{BB962C8B-B14F-4D97-AF65-F5344CB8AC3E}">
        <p14:creationId xmlns:p14="http://schemas.microsoft.com/office/powerpoint/2010/main" val="62077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1 pharma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 pharmacy" id="{30FC45C0-7480-234C-B019-2770A382AA33}" vid="{599681AB-1CAE-3D44-A3A7-597F5842C1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 pharmacy</Template>
  <TotalTime>63125</TotalTime>
  <Words>471</Words>
  <Application>Microsoft Macintosh PowerPoint</Application>
  <PresentationFormat>On-screen Show (4:3)</PresentationFormat>
  <Paragraphs>100</Paragraphs>
  <Slides>10</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Calibri</vt:lpstr>
      <vt:lpstr>Gill Sans</vt:lpstr>
      <vt:lpstr>Times New Roman</vt:lpstr>
      <vt:lpstr>Arial</vt:lpstr>
      <vt:lpstr>1 pharmacy</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Pharmacy II</dc:title>
  <dc:creator>Mohammed Al-Lami</dc:creator>
  <cp:lastModifiedBy>Dr. Mohammed Sabbar</cp:lastModifiedBy>
  <cp:revision>163</cp:revision>
  <dcterms:created xsi:type="dcterms:W3CDTF">2015-09-30T18:11:50Z</dcterms:created>
  <dcterms:modified xsi:type="dcterms:W3CDTF">2018-12-28T22:25:07Z</dcterms:modified>
</cp:coreProperties>
</file>